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308" r:id="rId3"/>
    <p:sldId id="309" r:id="rId4"/>
    <p:sldId id="310" r:id="rId5"/>
    <p:sldId id="311" r:id="rId6"/>
    <p:sldId id="312" r:id="rId7"/>
    <p:sldId id="257" r:id="rId8"/>
    <p:sldId id="258" r:id="rId9"/>
    <p:sldId id="287" r:id="rId10"/>
    <p:sldId id="259" r:id="rId11"/>
    <p:sldId id="288" r:id="rId12"/>
    <p:sldId id="271" r:id="rId13"/>
    <p:sldId id="272" r:id="rId14"/>
    <p:sldId id="273" r:id="rId15"/>
    <p:sldId id="274" r:id="rId16"/>
    <p:sldId id="275" r:id="rId17"/>
    <p:sldId id="260" r:id="rId18"/>
    <p:sldId id="261" r:id="rId19"/>
    <p:sldId id="276" r:id="rId20"/>
    <p:sldId id="264" r:id="rId21"/>
    <p:sldId id="277" r:id="rId22"/>
    <p:sldId id="289" r:id="rId23"/>
    <p:sldId id="290" r:id="rId24"/>
    <p:sldId id="280" r:id="rId25"/>
    <p:sldId id="282" r:id="rId26"/>
    <p:sldId id="267" r:id="rId27"/>
    <p:sldId id="283" r:id="rId28"/>
    <p:sldId id="291" r:id="rId29"/>
    <p:sldId id="293" r:id="rId30"/>
    <p:sldId id="292" r:id="rId31"/>
    <p:sldId id="305" r:id="rId32"/>
    <p:sldId id="304" r:id="rId33"/>
    <p:sldId id="284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6" r:id="rId43"/>
    <p:sldId id="307" r:id="rId44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B27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9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2448FD-24E4-4032-867D-A02D137A6A66}" type="datetimeFigureOut">
              <a:rPr lang="sr-Cyrl-BA" smtClean="0"/>
              <a:t>8.5.2017.</a:t>
            </a:fld>
            <a:endParaRPr lang="sr-Cyrl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sr-Cyrl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75B253-B8E9-4673-A491-E9C68D28E268}" type="slidenum">
              <a:rPr lang="sr-Cyrl-BA" smtClean="0"/>
              <a:t>‹#›</a:t>
            </a:fld>
            <a:endParaRPr lang="sr-Cyrl-B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905272"/>
          </a:xfrm>
        </p:spPr>
        <p:txBody>
          <a:bodyPr/>
          <a:lstStyle/>
          <a:p>
            <a:r>
              <a:rPr lang="sr-Cyrl-RS" dirty="0" smtClean="0">
                <a:solidFill>
                  <a:srgbClr val="002060"/>
                </a:solidFill>
              </a:rPr>
              <a:t>ПРОВЕРА  ЗНАЊА</a:t>
            </a:r>
            <a:endParaRPr lang="sr-Cyrl-BA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2519394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sr-Cyrl-RS" sz="4400" b="1" dirty="0" smtClean="0">
                <a:solidFill>
                  <a:srgbClr val="002060"/>
                </a:solidFill>
              </a:rPr>
              <a:t>ТУРЦИ   ОСМАНЛИЈЕ И СРПСКЕ   ЗЕМЉЕ</a:t>
            </a:r>
            <a:endParaRPr lang="sr-Cyrl-BA" sz="4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7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26570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4.  </a:t>
            </a:r>
            <a:r>
              <a:rPr lang="en-US" b="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…</a:t>
            </a:r>
            <a:r>
              <a:rPr lang="sr-Cyrl-R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не диж  на ме руку сине</a:t>
            </a:r>
            <a:br>
              <a:rPr lang="sr-Cyrl-R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r>
              <a:rPr lang="sr-Cyrl-R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ако своје јаде знадеш</a:t>
            </a:r>
            <a:br>
              <a:rPr lang="sr-Cyrl-R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r>
              <a:rPr lang="sr-Cyrl-R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мајка сам ти јер препознах</a:t>
            </a:r>
            <a: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  <a:t/>
            </a:r>
            <a:br>
              <a:rPr lang="en-US" dirty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r>
              <a:rPr lang="sr-Cyrl-R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изнад усне младеж...</a:t>
            </a:r>
            <a:br>
              <a:rPr lang="sr-Cyrl-RS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r>
              <a:rPr lang="sr-Cyrl-RS" dirty="0"/>
              <a:t/>
            </a:r>
            <a:br>
              <a:rPr lang="sr-Cyrl-RS" dirty="0"/>
            </a:br>
            <a:r>
              <a:rPr lang="sr-Cyrl-RS" dirty="0" smtClean="0">
                <a:solidFill>
                  <a:srgbClr val="002060"/>
                </a:solidFill>
              </a:rPr>
              <a:t>О коме говоре стихови 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r>
              <a:rPr lang="sr-Cyrl-RS" dirty="0" smtClean="0">
                <a:solidFill>
                  <a:srgbClr val="002060"/>
                </a:solidFill>
              </a:rPr>
              <a:t/>
            </a:r>
            <a:br>
              <a:rPr lang="sr-Cyrl-RS" dirty="0" smtClean="0">
                <a:solidFill>
                  <a:srgbClr val="002060"/>
                </a:solidFill>
              </a:rPr>
            </a:b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endParaRPr lang="sr-Cyrl-BA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784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0"/>
            <a:ext cx="8435280" cy="141277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dirty="0" smtClean="0">
                <a:solidFill>
                  <a:srgbClr val="FF0000"/>
                </a:solidFill>
              </a:rPr>
              <a:t>5. </a:t>
            </a:r>
            <a:r>
              <a:rPr lang="sr-Cyrl-RS" sz="4400" dirty="0" smtClean="0">
                <a:solidFill>
                  <a:srgbClr val="FF0000"/>
                </a:solidFill>
              </a:rPr>
              <a:t>КАКО СЕ ДЕЛИЛА ТУРСКА</a:t>
            </a:r>
            <a:br>
              <a:rPr lang="sr-Cyrl-RS" sz="4400" dirty="0" smtClean="0">
                <a:solidFill>
                  <a:srgbClr val="FF0000"/>
                </a:solidFill>
              </a:rPr>
            </a:br>
            <a:r>
              <a:rPr lang="sr-Cyrl-RS" sz="4400" dirty="0">
                <a:solidFill>
                  <a:srgbClr val="FF0000"/>
                </a:solidFill>
              </a:rPr>
              <a:t> </a:t>
            </a:r>
            <a:r>
              <a:rPr lang="sr-Cyrl-RS" sz="4400" dirty="0" smtClean="0">
                <a:solidFill>
                  <a:srgbClr val="FF0000"/>
                </a:solidFill>
              </a:rPr>
              <a:t>                    ВОЈСКА</a:t>
            </a:r>
            <a:r>
              <a:rPr lang="en-US" sz="4400" dirty="0" smtClean="0">
                <a:solidFill>
                  <a:srgbClr val="FF0000"/>
                </a:solidFill>
              </a:rPr>
              <a:t> ?</a:t>
            </a:r>
            <a:endParaRPr lang="sr-Cyrl-BA" sz="44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060848"/>
            <a:ext cx="7086600" cy="3456384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pPr marL="416052" indent="-342900">
              <a:buFont typeface="Arial" charset="0"/>
              <a:buChar char="•"/>
            </a:pPr>
            <a:r>
              <a:rPr lang="sr-Cyrl-RS" sz="3600" dirty="0" smtClean="0"/>
              <a:t>*КОЊИЦА - СПАХИЈЕ</a:t>
            </a:r>
          </a:p>
          <a:p>
            <a:pPr marL="416052" indent="-342900">
              <a:buFont typeface="Arial" charset="0"/>
              <a:buChar char="•"/>
            </a:pPr>
            <a:endParaRPr lang="sr-Cyrl-RS" sz="3600" dirty="0"/>
          </a:p>
          <a:p>
            <a:pPr marL="416052" indent="-342900">
              <a:buFont typeface="Arial" charset="0"/>
              <a:buChar char="•"/>
            </a:pPr>
            <a:endParaRPr lang="sr-Cyrl-RS" sz="3600" dirty="0" smtClean="0"/>
          </a:p>
          <a:p>
            <a:pPr marL="416052" indent="-342900">
              <a:buFont typeface="Arial" charset="0"/>
              <a:buChar char="•"/>
            </a:pPr>
            <a:r>
              <a:rPr lang="sr-Cyrl-RS" sz="36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* </a:t>
            </a:r>
            <a:r>
              <a:rPr lang="sr-Cyrl-RS" sz="3600" dirty="0" smtClean="0"/>
              <a:t>ПЕШАДИЈА - ЈАЊИЧАРИ</a:t>
            </a:r>
            <a:endParaRPr lang="sr-Cyrl-BA" sz="3600" dirty="0"/>
          </a:p>
        </p:txBody>
      </p:sp>
    </p:spTree>
    <p:extLst>
      <p:ext uri="{BB962C8B-B14F-4D97-AF65-F5344CB8AC3E}">
        <p14:creationId xmlns:p14="http://schemas.microsoft.com/office/powerpoint/2010/main" val="303117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19256" cy="17281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solidFill>
                  <a:srgbClr val="7030A0"/>
                </a:solidFill>
              </a:rPr>
              <a:t>6. </a:t>
            </a:r>
            <a:r>
              <a:rPr lang="sr-Cyrl-RS" dirty="0" smtClean="0">
                <a:solidFill>
                  <a:srgbClr val="7030A0"/>
                </a:solidFill>
              </a:rPr>
              <a:t>НАВЕДИ ОБЛАСТИ КОЈИМА СУ ВЛАДАЛИ</a:t>
            </a:r>
            <a:r>
              <a:rPr lang="en-US" dirty="0" smtClean="0">
                <a:solidFill>
                  <a:srgbClr val="7030A0"/>
                </a:solidFill>
              </a:rPr>
              <a:t>:</a:t>
            </a:r>
            <a:endParaRPr lang="sr-Cyrl-BA" dirty="0">
              <a:solidFill>
                <a:srgbClr val="7030A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96" y="2132856"/>
            <a:ext cx="9108504" cy="4608512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416052" indent="-342900">
              <a:buFont typeface="Arial" charset="0"/>
              <a:buChar char="•"/>
            </a:pPr>
            <a:r>
              <a:rPr lang="sr-Cyrl-RS" sz="2800" dirty="0" smtClean="0"/>
              <a:t>КНЕЗ   ЛАЗАР ХРЕБЕЉАНОВИЋ .......</a:t>
            </a:r>
            <a:r>
              <a:rPr lang="en-US" sz="2800" dirty="0" smtClean="0"/>
              <a:t>?</a:t>
            </a:r>
            <a:endParaRPr lang="sr-Cyrl-RS" sz="2800" dirty="0" smtClean="0"/>
          </a:p>
          <a:p>
            <a:pPr marL="416052" indent="-342900">
              <a:buFont typeface="Arial" charset="0"/>
              <a:buChar char="•"/>
            </a:pPr>
            <a:endParaRPr lang="sr-Cyrl-RS" sz="2800" dirty="0"/>
          </a:p>
          <a:p>
            <a:pPr marL="416052" indent="-342900">
              <a:buFont typeface="Arial" charset="0"/>
              <a:buChar char="•"/>
            </a:pPr>
            <a:r>
              <a:rPr lang="sr-Cyrl-RS" sz="2800" dirty="0" smtClean="0"/>
              <a:t>ЖУПАН НИКОЛА АЛТОМАНОВИЋ....</a:t>
            </a:r>
            <a:r>
              <a:rPr lang="en-US" sz="2800" dirty="0" smtClean="0"/>
              <a:t>?</a:t>
            </a:r>
            <a:endParaRPr lang="sr-Cyrl-RS" sz="2800" dirty="0" smtClean="0"/>
          </a:p>
          <a:p>
            <a:pPr marL="416052" indent="-342900">
              <a:buFont typeface="Arial" charset="0"/>
              <a:buChar char="•"/>
            </a:pPr>
            <a:endParaRPr lang="sr-Cyrl-RS" sz="2800" dirty="0"/>
          </a:p>
          <a:p>
            <a:pPr marL="416052" indent="-342900">
              <a:buFont typeface="Arial" charset="0"/>
              <a:buChar char="•"/>
            </a:pPr>
            <a:r>
              <a:rPr lang="sr-Cyrl-RS" sz="2800" dirty="0" smtClean="0"/>
              <a:t>МРЊАВЧЕВИЋИ....</a:t>
            </a:r>
            <a:r>
              <a:rPr lang="en-US" sz="2800" dirty="0" smtClean="0"/>
              <a:t>?</a:t>
            </a:r>
            <a:endParaRPr lang="sr-Cyrl-RS" sz="2800" dirty="0" smtClean="0"/>
          </a:p>
          <a:p>
            <a:pPr marL="416052" indent="-342900">
              <a:buFont typeface="Arial" charset="0"/>
              <a:buChar char="•"/>
            </a:pPr>
            <a:endParaRPr lang="sr-Cyrl-RS" sz="2800" dirty="0"/>
          </a:p>
          <a:p>
            <a:pPr marL="416052" indent="-342900">
              <a:buFont typeface="Arial" charset="0"/>
              <a:buChar char="•"/>
            </a:pPr>
            <a:r>
              <a:rPr lang="sr-Cyrl-RS" sz="2800" dirty="0" smtClean="0"/>
              <a:t>БАЛШИЋИ....</a:t>
            </a:r>
            <a:r>
              <a:rPr lang="en-US" sz="2800" dirty="0" smtClean="0"/>
              <a:t>?</a:t>
            </a:r>
            <a:endParaRPr lang="sr-Cyrl-RS" sz="2800" dirty="0" smtClean="0"/>
          </a:p>
          <a:p>
            <a:pPr marL="416052" indent="-342900">
              <a:buFont typeface="Arial" charset="0"/>
              <a:buChar char="•"/>
            </a:pPr>
            <a:endParaRPr lang="sr-Cyrl-RS" sz="2800" dirty="0"/>
          </a:p>
          <a:p>
            <a:pPr marL="416052" indent="-342900">
              <a:buFont typeface="Arial" charset="0"/>
              <a:buChar char="•"/>
            </a:pPr>
            <a:r>
              <a:rPr lang="sr-Cyrl-RS" sz="2800" dirty="0" smtClean="0"/>
              <a:t>ВУК  БРАНКОВИЋ....</a:t>
            </a:r>
            <a:r>
              <a:rPr lang="en-US" sz="2800" dirty="0" smtClean="0"/>
              <a:t>?</a:t>
            </a:r>
            <a:endParaRPr lang="sr-Cyrl-BA" sz="2800" dirty="0"/>
          </a:p>
        </p:txBody>
      </p:sp>
    </p:spTree>
    <p:extLst>
      <p:ext uri="{BB962C8B-B14F-4D97-AF65-F5344CB8AC3E}">
        <p14:creationId xmlns:p14="http://schemas.microsoft.com/office/powerpoint/2010/main" val="2561358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7. </a:t>
            </a:r>
            <a:r>
              <a:rPr lang="sr-Cyrl-RS" dirty="0" smtClean="0">
                <a:solidFill>
                  <a:srgbClr val="002060"/>
                </a:solidFill>
              </a:rPr>
              <a:t>КАДА ЈЕ БИЛА МАРИЧКА БИТКА И КОЈА ЈЕ ПОСЛЕДИЦА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sr-Cyrl-BA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BA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30" y="1628800"/>
            <a:ext cx="8774265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93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8. </a:t>
            </a:r>
            <a:r>
              <a:rPr lang="sr-Cyrl-RS" dirty="0" smtClean="0">
                <a:solidFill>
                  <a:schemeClr val="bg1"/>
                </a:solidFill>
              </a:rPr>
              <a:t>КАДА ЈЕ БИЛА КОСОВСКА БИТКА И КОЈА ЈЕ ПОСЛЕДИЦА </a:t>
            </a:r>
            <a:r>
              <a:rPr lang="en-US" dirty="0" smtClean="0">
                <a:solidFill>
                  <a:schemeClr val="bg1"/>
                </a:solidFill>
              </a:rPr>
              <a:t>?</a:t>
            </a:r>
            <a:endParaRPr lang="sr-Cyrl-BA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772816"/>
            <a:ext cx="5328592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941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728192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9. </a:t>
            </a:r>
            <a:r>
              <a:rPr lang="sr-Cyrl-RS" dirty="0" smtClean="0">
                <a:solidFill>
                  <a:srgbClr val="002060"/>
                </a:solidFill>
              </a:rPr>
              <a:t>ДА  ЛИ  ЈЕ ВУК  БРАНКОВИЋ  БИО ИЗДАЈНИК ИЛИ НЕ....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sr-Cyrl-BA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204864"/>
            <a:ext cx="5688632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572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700808"/>
            <a:ext cx="8435280" cy="129614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>
                <a:solidFill>
                  <a:srgbClr val="FF0000"/>
                </a:solidFill>
              </a:rPr>
              <a:t>10. </a:t>
            </a:r>
            <a:r>
              <a:rPr lang="sr-Cyrl-RS" sz="4400" dirty="0" smtClean="0">
                <a:solidFill>
                  <a:srgbClr val="FF0000"/>
                </a:solidFill>
              </a:rPr>
              <a:t>КОЈУ  ОБАВЕЗУ  СУ ИМАЛИ  ТУРСКИ  ВАЗАЛИ </a:t>
            </a:r>
            <a:r>
              <a:rPr lang="en-US" sz="4400" dirty="0" smtClean="0">
                <a:solidFill>
                  <a:srgbClr val="FF0000"/>
                </a:solidFill>
              </a:rPr>
              <a:t>?</a:t>
            </a:r>
            <a:r>
              <a:rPr lang="sr-Cyrl-RS" sz="4400" dirty="0" smtClean="0">
                <a:solidFill>
                  <a:srgbClr val="FF0000"/>
                </a:solidFill>
              </a:rPr>
              <a:t> </a:t>
            </a:r>
            <a:endParaRPr lang="sr-Cyrl-BA" sz="4400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996952"/>
            <a:ext cx="7086600" cy="3024336"/>
          </a:xfrm>
        </p:spPr>
        <p:txBody>
          <a:bodyPr/>
          <a:lstStyle/>
          <a:p>
            <a:pPr marL="416052" indent="-342900">
              <a:buFont typeface="Arial" charset="0"/>
              <a:buChar char="•"/>
            </a:pPr>
            <a:endParaRPr lang="sr-Cyrl-RS" dirty="0"/>
          </a:p>
          <a:p>
            <a:pPr marL="416052" indent="-342900">
              <a:buFont typeface="Arial" charset="0"/>
              <a:buChar char="•"/>
            </a:pPr>
            <a:endParaRPr lang="sr-Cyrl-RS" dirty="0" smtClean="0"/>
          </a:p>
          <a:p>
            <a:pPr marL="416052" indent="-342900">
              <a:buFont typeface="Arial" charset="0"/>
              <a:buChar char="•"/>
            </a:pP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19786018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11. ДОБИО ЈЕ НОБЕЛОВУ НАГРАДУ ЗА  ДЕЛО </a:t>
            </a:r>
            <a:r>
              <a:rPr lang="en-US" dirty="0" smtClean="0"/>
              <a:t>“</a:t>
            </a:r>
            <a:r>
              <a:rPr lang="sr-Cyrl-RS" dirty="0" smtClean="0"/>
              <a:t> НА ДРИНИ ЋУПРИЈА</a:t>
            </a:r>
            <a:r>
              <a:rPr lang="en-US" dirty="0" smtClean="0"/>
              <a:t> “</a:t>
            </a:r>
            <a:endParaRPr lang="sr-Cyrl-B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132856"/>
            <a:ext cx="5715000" cy="412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8363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09600"/>
            <a:ext cx="8219256" cy="10192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sr-Cyrl-RS" dirty="0" smtClean="0">
                <a:solidFill>
                  <a:srgbClr val="FF0000"/>
                </a:solidFill>
              </a:rPr>
              <a:t>12. ОБЈАСНИ  ПОЈМОВЕ</a:t>
            </a:r>
            <a:r>
              <a:rPr lang="en-US" dirty="0" smtClean="0">
                <a:solidFill>
                  <a:srgbClr val="FF0000"/>
                </a:solidFill>
              </a:rPr>
              <a:t>:</a:t>
            </a:r>
            <a:endParaRPr lang="sr-Cyrl-BA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4699992" cy="365751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A</a:t>
            </a:r>
            <a:r>
              <a:rPr lang="sr-Cyrl-RS" sz="3600" dirty="0" smtClean="0">
                <a:solidFill>
                  <a:srgbClr val="002060"/>
                </a:solidFill>
              </a:rPr>
              <a:t>.</a:t>
            </a:r>
            <a:r>
              <a:rPr lang="en-US" sz="3600" dirty="0" smtClean="0">
                <a:solidFill>
                  <a:srgbClr val="002060"/>
                </a:solidFill>
              </a:rPr>
              <a:t>   </a:t>
            </a:r>
            <a:r>
              <a:rPr lang="sr-Cyrl-RS" sz="3600" dirty="0" smtClean="0">
                <a:solidFill>
                  <a:srgbClr val="002060"/>
                </a:solidFill>
              </a:rPr>
              <a:t>ДЕВШИРМА</a:t>
            </a:r>
          </a:p>
          <a:p>
            <a:endParaRPr lang="sr-Cyrl-RS" sz="3600" dirty="0">
              <a:solidFill>
                <a:srgbClr val="002060"/>
              </a:solidFill>
            </a:endParaRPr>
          </a:p>
          <a:p>
            <a:r>
              <a:rPr lang="sr-Cyrl-RS" sz="3600" dirty="0" smtClean="0">
                <a:solidFill>
                  <a:srgbClr val="002060"/>
                </a:solidFill>
              </a:rPr>
              <a:t>Б.    СПАХИЈА</a:t>
            </a:r>
          </a:p>
          <a:p>
            <a:endParaRPr lang="sr-Cyrl-RS" sz="3600" dirty="0">
              <a:solidFill>
                <a:srgbClr val="002060"/>
              </a:solidFill>
            </a:endParaRPr>
          </a:p>
          <a:p>
            <a:r>
              <a:rPr lang="sr-Cyrl-RS" sz="3600" dirty="0" smtClean="0">
                <a:solidFill>
                  <a:srgbClr val="002060"/>
                </a:solidFill>
              </a:rPr>
              <a:t>Ц.   ОДБИР</a:t>
            </a:r>
          </a:p>
          <a:p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2650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272231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r-Cyrl-RS" dirty="0" smtClean="0"/>
              <a:t>13. У КОЈИМ БИТКАМА  ЈЕ УЧЕСТВОВАО  СТЕФАН  ЛАЗАРЕВИЋ  КАО ТУРСКИ ВАЗАЛ </a:t>
            </a:r>
            <a:r>
              <a:rPr lang="en-US" dirty="0" smtClean="0"/>
              <a:t>?</a:t>
            </a:r>
            <a:endParaRPr lang="sr-Cyrl-B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84984"/>
            <a:ext cx="345638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452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467544" y="0"/>
            <a:ext cx="7848872" cy="126876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КОЈА ДИНАСТИЈА ВЛАДА СРБИЈОМ ОД 12.- 14. ВЕКА </a:t>
            </a:r>
            <a:r>
              <a:rPr lang="en-US" sz="2400" b="1" dirty="0" smtClean="0"/>
              <a:t>?</a:t>
            </a:r>
            <a:endParaRPr lang="sr-Cyrl-BA" sz="2400" b="1" dirty="0"/>
          </a:p>
        </p:txBody>
      </p:sp>
      <p:sp>
        <p:nvSpPr>
          <p:cNvPr id="4" name="Wave 3"/>
          <p:cNvSpPr/>
          <p:nvPr/>
        </p:nvSpPr>
        <p:spPr>
          <a:xfrm>
            <a:off x="179512" y="1268760"/>
            <a:ext cx="4104456" cy="5598749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 НЕМАЊА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ПРВОВЕНЧАНИ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РАДОСЛАВ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ВЛАДИСЛАВ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УРОШ</a:t>
            </a:r>
            <a:r>
              <a:rPr lang="en-US" sz="2400" b="1" dirty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endParaRPr lang="sr-Cyrl-BA" dirty="0"/>
          </a:p>
        </p:txBody>
      </p:sp>
      <p:sp>
        <p:nvSpPr>
          <p:cNvPr id="5" name="Wave 4"/>
          <p:cNvSpPr/>
          <p:nvPr/>
        </p:nvSpPr>
        <p:spPr>
          <a:xfrm>
            <a:off x="4499992" y="908720"/>
            <a:ext cx="4320480" cy="6098976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 ДРАГУТИН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МИЛУТИН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ДЕЧАНСКИ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ДУШАН</a:t>
            </a:r>
            <a:endParaRPr lang="en-US" sz="2400" b="1" dirty="0" smtClean="0">
              <a:solidFill>
                <a:srgbClr val="002060"/>
              </a:solidFill>
            </a:endParaRPr>
          </a:p>
          <a:p>
            <a:pPr algn="ctr"/>
            <a:endParaRPr lang="sr-Cyrl-RS" sz="2400" b="1" dirty="0" smtClean="0">
              <a:solidFill>
                <a:srgbClr val="002060"/>
              </a:solidFill>
            </a:endParaRPr>
          </a:p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УРОШ </a:t>
            </a:r>
            <a:r>
              <a:rPr lang="en-US" sz="2400" b="1" dirty="0" smtClean="0">
                <a:solidFill>
                  <a:srgbClr val="002060"/>
                </a:solidFill>
              </a:rPr>
              <a:t>V</a:t>
            </a:r>
          </a:p>
          <a:p>
            <a:pPr algn="ctr"/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19749013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0"/>
            <a:ext cx="8579296" cy="1484784"/>
          </a:xfr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dirty="0" smtClean="0"/>
              <a:t>  14.  Српска </a:t>
            </a:r>
            <a:r>
              <a:rPr lang="sr-Cyrl-RS" dirty="0"/>
              <a:t>Д</a:t>
            </a:r>
            <a:r>
              <a:rPr lang="sr-Cyrl-RS" dirty="0" smtClean="0"/>
              <a:t>еспотовина је основана</a:t>
            </a:r>
            <a:r>
              <a:rPr lang="en-US" dirty="0" smtClean="0"/>
              <a:t>:</a:t>
            </a:r>
            <a:endParaRPr lang="sr-Cyrl-B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2507786"/>
            <a:ext cx="1656184" cy="3369486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en-US" dirty="0" smtClean="0"/>
          </a:p>
          <a:p>
            <a:pPr marL="416052" indent="-342900">
              <a:buFont typeface="Arial" charset="0"/>
              <a:buChar char="•"/>
            </a:pPr>
            <a:r>
              <a:rPr lang="en-US" sz="3200" b="1" dirty="0" smtClean="0"/>
              <a:t>1389.</a:t>
            </a:r>
          </a:p>
          <a:p>
            <a:pPr marL="416052" indent="-342900">
              <a:buFont typeface="Arial" charset="0"/>
              <a:buChar char="•"/>
            </a:pPr>
            <a:endParaRPr lang="en-US" sz="3200" b="1" dirty="0"/>
          </a:p>
          <a:p>
            <a:pPr marL="416052" indent="-342900">
              <a:buFont typeface="Arial" charset="0"/>
              <a:buChar char="•"/>
            </a:pPr>
            <a:r>
              <a:rPr lang="en-US" sz="3200" b="1" dirty="0" smtClean="0"/>
              <a:t>1402.</a:t>
            </a:r>
          </a:p>
          <a:p>
            <a:pPr marL="416052" indent="-342900">
              <a:buFont typeface="Arial" charset="0"/>
              <a:buChar char="•"/>
            </a:pPr>
            <a:endParaRPr lang="en-US" sz="3200" b="1" dirty="0"/>
          </a:p>
          <a:p>
            <a:pPr marL="416052" indent="-342900">
              <a:buFont typeface="Arial" charset="0"/>
              <a:buChar char="•"/>
            </a:pPr>
            <a:r>
              <a:rPr lang="en-US" sz="3200" b="1" dirty="0" smtClean="0"/>
              <a:t>1444.</a:t>
            </a:r>
            <a:endParaRPr lang="sr-Cyrl-BA" sz="32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556792"/>
            <a:ext cx="5472608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41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rgbClr val="92D050"/>
                </a:solidFill>
              </a:rPr>
              <a:t>15.  </a:t>
            </a:r>
            <a:r>
              <a:rPr lang="en-US" dirty="0" smtClean="0">
                <a:solidFill>
                  <a:srgbClr val="92D050"/>
                </a:solidFill>
              </a:rPr>
              <a:t>A</a:t>
            </a:r>
            <a:r>
              <a:rPr lang="sr-Cyrl-RS" dirty="0" smtClean="0">
                <a:solidFill>
                  <a:srgbClr val="92D050"/>
                </a:solidFill>
              </a:rPr>
              <a:t>НГОРА  </a:t>
            </a:r>
            <a:r>
              <a:rPr lang="sr-Cyrl-RS" dirty="0" smtClean="0"/>
              <a:t>ЈЕ  ДАНАШЊИ ГРАД.....</a:t>
            </a:r>
            <a:r>
              <a:rPr lang="en-US" dirty="0" smtClean="0"/>
              <a:t>?</a:t>
            </a:r>
            <a:endParaRPr lang="sr-Cyrl-B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620000" cy="535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5196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7704856" cy="259228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dirty="0" smtClean="0">
                <a:solidFill>
                  <a:srgbClr val="002060"/>
                </a:solidFill>
              </a:rPr>
              <a:t>16. </a:t>
            </a:r>
            <a:r>
              <a:rPr lang="sr-Cyrl-RS" sz="4400" dirty="0" smtClean="0">
                <a:solidFill>
                  <a:srgbClr val="002060"/>
                </a:solidFill>
              </a:rPr>
              <a:t>У  КОЈОЈ   ДАНАШЊОЈ ДРЖАВИ   СЕ   НАЛАЗИ НИКОПОЉЕ </a:t>
            </a:r>
            <a:r>
              <a:rPr lang="en-US" sz="4400" dirty="0" smtClean="0">
                <a:solidFill>
                  <a:srgbClr val="002060"/>
                </a:solidFill>
              </a:rPr>
              <a:t>?</a:t>
            </a:r>
            <a:endParaRPr lang="sr-Cyrl-BA" sz="44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9712" y="3717032"/>
            <a:ext cx="4411960" cy="115212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sr-Cyrl-RS" dirty="0"/>
              <a:t> </a:t>
            </a:r>
            <a:r>
              <a:rPr lang="sr-Cyrl-RS" dirty="0" smtClean="0"/>
              <a:t>                  </a:t>
            </a:r>
            <a:r>
              <a:rPr lang="sr-Cyrl-RS" sz="5800" dirty="0" smtClean="0">
                <a:solidFill>
                  <a:srgbClr val="002060"/>
                </a:solidFill>
              </a:rPr>
              <a:t>БУГАРСКА</a:t>
            </a:r>
            <a:endParaRPr lang="sr-Cyrl-BA" sz="5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9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8686800" cy="2819400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sz="4400" dirty="0" smtClean="0">
                <a:solidFill>
                  <a:schemeClr val="tx1"/>
                </a:solidFill>
              </a:rPr>
              <a:t>17.  НА  ПРОСТОРУ КОЈЕ ДАНАШЊЕ   ДРЖАВЕ   СЕ ОДИГРАЛА   БИТКА   НА РОВИНАМА </a:t>
            </a:r>
            <a:r>
              <a:rPr lang="en-US" sz="4400" dirty="0" smtClean="0">
                <a:solidFill>
                  <a:schemeClr val="tx1"/>
                </a:solidFill>
              </a:rPr>
              <a:t>?</a:t>
            </a:r>
            <a:endParaRPr lang="sr-Cyrl-BA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31840" y="4653136"/>
            <a:ext cx="4536504" cy="1584176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r-Cyrl-RS" dirty="0" smtClean="0">
                <a:solidFill>
                  <a:srgbClr val="FFFF00"/>
                </a:solidFill>
              </a:rPr>
              <a:t>                                    </a:t>
            </a:r>
            <a:r>
              <a:rPr lang="sr-Cyrl-RS" sz="4400" dirty="0" smtClean="0"/>
              <a:t>РУМУНИЈ</a:t>
            </a:r>
            <a:r>
              <a:rPr lang="en-US" sz="4400" dirty="0"/>
              <a:t>A</a:t>
            </a:r>
            <a:endParaRPr lang="sr-Cyrl-BA" sz="4400" dirty="0"/>
          </a:p>
        </p:txBody>
      </p:sp>
    </p:spTree>
    <p:extLst>
      <p:ext uri="{BB962C8B-B14F-4D97-AF65-F5344CB8AC3E}">
        <p14:creationId xmlns:p14="http://schemas.microsoft.com/office/powerpoint/2010/main" val="4164793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18. </a:t>
            </a:r>
            <a:r>
              <a:rPr lang="sr-Cyrl-RS" dirty="0" smtClean="0">
                <a:solidFill>
                  <a:schemeClr val="tx1"/>
                </a:solidFill>
              </a:rPr>
              <a:t>ЗВАЛИ СУ ГА   </a:t>
            </a:r>
            <a:r>
              <a:rPr lang="en-US" dirty="0" smtClean="0">
                <a:solidFill>
                  <a:schemeClr val="tx1"/>
                </a:solidFill>
              </a:rPr>
              <a:t>“</a:t>
            </a:r>
            <a:r>
              <a:rPr lang="sr-Cyrl-RS" dirty="0" smtClean="0">
                <a:solidFill>
                  <a:schemeClr val="tx1"/>
                </a:solidFill>
              </a:rPr>
              <a:t>ГВОЗДЕНИ  ЋОПАВКО</a:t>
            </a:r>
            <a:r>
              <a:rPr lang="en-US" dirty="0" smtClean="0">
                <a:solidFill>
                  <a:schemeClr val="tx1"/>
                </a:solidFill>
              </a:rPr>
              <a:t>”</a:t>
            </a:r>
            <a:r>
              <a:rPr lang="sr-Cyrl-RS" dirty="0" smtClean="0">
                <a:solidFill>
                  <a:schemeClr val="tx1"/>
                </a:solidFill>
              </a:rPr>
              <a:t> А ЊЕГОВО ИМЕ ЈЕ....</a:t>
            </a:r>
            <a:endParaRPr lang="sr-Cyrl-BA" dirty="0">
              <a:solidFill>
                <a:schemeClr val="tx1"/>
              </a:solidFill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556791"/>
            <a:ext cx="3810000" cy="5241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5651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0"/>
            <a:ext cx="6912768" cy="1700808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19. </a:t>
            </a:r>
            <a:r>
              <a:rPr lang="sr-Cyrl-RS" dirty="0" smtClean="0"/>
              <a:t>ТАМЕРЛАН ПОРЕД УХАПШЕНОГ СУЛТАНА БАЈАЗИТА..</a:t>
            </a:r>
            <a:endParaRPr lang="sr-Cyrl-BA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4320480" cy="5085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Horizontal Scroll 2"/>
          <p:cNvSpPr/>
          <p:nvPr/>
        </p:nvSpPr>
        <p:spPr>
          <a:xfrm>
            <a:off x="5004048" y="2204864"/>
            <a:ext cx="3816424" cy="254544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ТАМЕРЛАН ЈЕ ОПЉАЧКАО БАЈАЗИТОВУ РИЗНИЦУ У БУРСИ.</a:t>
            </a:r>
            <a:endParaRPr lang="sr-Cyrl-BA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536938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7668344" cy="1440160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  <a:latin typeface="+mn-lt"/>
              </a:rPr>
              <a:t>20. </a:t>
            </a:r>
            <a:r>
              <a:rPr lang="sr-Cyrl-RS" sz="4000" dirty="0" smtClean="0">
                <a:solidFill>
                  <a:schemeClr val="tx1"/>
                </a:solidFill>
                <a:latin typeface="+mn-lt"/>
              </a:rPr>
              <a:t>ПРЕСТОНИЦА  СТЕФАНА ЛАЗАРЕВИЋА ЈЕ....</a:t>
            </a:r>
            <a:r>
              <a:rPr lang="en-US" sz="4000" dirty="0" smtClean="0">
                <a:solidFill>
                  <a:schemeClr val="tx1"/>
                </a:solidFill>
                <a:latin typeface="+mn-lt"/>
              </a:rPr>
              <a:t>?</a:t>
            </a:r>
            <a:endParaRPr lang="sr-Cyrl-BA" sz="40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60848"/>
            <a:ext cx="8928992" cy="47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3377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609600"/>
            <a:ext cx="8579296" cy="1828800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21. </a:t>
            </a:r>
            <a:r>
              <a:rPr lang="sr-Cyrl-RS" sz="4000" dirty="0" smtClean="0">
                <a:solidFill>
                  <a:schemeClr val="tx1"/>
                </a:solidFill>
              </a:rPr>
              <a:t>КОЈЕ  ОБЛАСТИ  ДОБИЈА СТЕФАН ЛАЗАРЕВИЋ ОД УГАРСКОГ КРАЉА 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sr-Cyrl-RS" sz="4000" dirty="0" smtClean="0">
                <a:solidFill>
                  <a:schemeClr val="tx1"/>
                </a:solidFill>
              </a:rPr>
              <a:t>ЖИГМУНДА</a:t>
            </a:r>
            <a:r>
              <a:rPr lang="en-US" sz="4000" dirty="0" smtClean="0">
                <a:solidFill>
                  <a:schemeClr val="tx1"/>
                </a:solidFill>
              </a:rPr>
              <a:t>?</a:t>
            </a:r>
            <a:endParaRPr lang="sr-Cyrl-BA" sz="40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11760" y="2924944"/>
            <a:ext cx="3403848" cy="2808312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/>
              <a:t> </a:t>
            </a:r>
            <a:r>
              <a:rPr lang="sr-Cyrl-RS" sz="3200" dirty="0" smtClean="0">
                <a:solidFill>
                  <a:srgbClr val="FFFF00"/>
                </a:solidFill>
              </a:rPr>
              <a:t>БЕОГРАД</a:t>
            </a:r>
          </a:p>
          <a:p>
            <a:endParaRPr lang="sr-Cyrl-RS" dirty="0"/>
          </a:p>
          <a:p>
            <a:r>
              <a:rPr lang="sr-Cyrl-RS" sz="3200" dirty="0" smtClean="0">
                <a:solidFill>
                  <a:srgbClr val="92D050"/>
                </a:solidFill>
              </a:rPr>
              <a:t>ГОЛУБАЦ</a:t>
            </a:r>
          </a:p>
          <a:p>
            <a:endParaRPr lang="sr-Cyrl-RS" dirty="0"/>
          </a:p>
          <a:p>
            <a:r>
              <a:rPr lang="sr-Cyrl-RS" sz="3200" dirty="0" smtClean="0">
                <a:solidFill>
                  <a:srgbClr val="00B0F0"/>
                </a:solidFill>
              </a:rPr>
              <a:t>МАЧВУ</a:t>
            </a:r>
            <a:endParaRPr lang="sr-Cyrl-BA" sz="32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4546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22. </a:t>
            </a:r>
            <a:r>
              <a:rPr lang="sr-Cyrl-RS" dirty="0" smtClean="0">
                <a:solidFill>
                  <a:srgbClr val="002060"/>
                </a:solidFill>
              </a:rPr>
              <a:t>КОЈИ ЈЕ ОВО  МАНАСТИР И ЧИЈА ЈЕ ЗАДУЖБИНА 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sr-Cyrl-BA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8856984" cy="5472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4880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88640"/>
            <a:ext cx="8651304" cy="2088232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23. </a:t>
            </a:r>
            <a:r>
              <a:rPr lang="sr-Cyrl-RS" sz="4000" dirty="0" smtClean="0">
                <a:solidFill>
                  <a:schemeClr val="tx1"/>
                </a:solidFill>
              </a:rPr>
              <a:t>НАВЕДИ  НАЈЗНАЧАЈНИЈА ДЕЛА ДЕСПОТА  СТЕФАНА ЛАЗАРЕВИЋА</a:t>
            </a:r>
            <a:endParaRPr lang="sr-Cyrl-BA" sz="40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3429000"/>
            <a:ext cx="4772000" cy="2448272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416052" indent="-342900">
              <a:buFont typeface="Arial" charset="0"/>
              <a:buChar char="•"/>
            </a:pPr>
            <a:r>
              <a:rPr lang="sr-Cyrl-RS" sz="3200" dirty="0" smtClean="0"/>
              <a:t>СЛОВО  ЉУБВЕ</a:t>
            </a:r>
          </a:p>
          <a:p>
            <a:pPr marL="416052" indent="-342900">
              <a:buFont typeface="Arial" charset="0"/>
              <a:buChar char="•"/>
            </a:pPr>
            <a:endParaRPr lang="sr-Cyrl-RS" sz="3200" dirty="0"/>
          </a:p>
          <a:p>
            <a:pPr marL="416052" indent="-342900">
              <a:buFont typeface="Arial" charset="0"/>
              <a:buChar char="•"/>
            </a:pPr>
            <a:r>
              <a:rPr lang="sr-Cyrl-RS" sz="3200" dirty="0" smtClean="0"/>
              <a:t>РУДАРСКИ   ЗАКОН</a:t>
            </a:r>
            <a:endParaRPr lang="sr-Cyrl-BA" sz="3200" dirty="0"/>
          </a:p>
        </p:txBody>
      </p:sp>
    </p:spTree>
    <p:extLst>
      <p:ext uri="{BB962C8B-B14F-4D97-AF65-F5344CB8AC3E}">
        <p14:creationId xmlns:p14="http://schemas.microsoft.com/office/powerpoint/2010/main" val="1519003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331640" y="44624"/>
            <a:ext cx="6768752" cy="145399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ПРВИ  СРПСКИ  АРХИЕПИСКОП ЈЕ БИО....</a:t>
            </a:r>
            <a:r>
              <a:rPr lang="en-US" sz="2400" b="1" dirty="0" smtClean="0">
                <a:solidFill>
                  <a:srgbClr val="002060"/>
                </a:solidFill>
              </a:rPr>
              <a:t>?</a:t>
            </a:r>
            <a:endParaRPr lang="sr-Cyrl-BA" sz="24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700808"/>
            <a:ext cx="4392488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616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bg1"/>
                </a:solidFill>
                <a:effectLst/>
              </a:rPr>
              <a:t>24.  </a:t>
            </a:r>
            <a:r>
              <a:rPr lang="sr-Cyrl-RS" dirty="0" smtClean="0">
                <a:solidFill>
                  <a:schemeClr val="bg1"/>
                </a:solidFill>
                <a:effectLst/>
              </a:rPr>
              <a:t>КАКО СЕ ЗВАО БИОГРАФ СТЕФАНА ЛАЗАРЕВИЋА </a:t>
            </a:r>
            <a:r>
              <a:rPr lang="en-US" dirty="0" smtClean="0">
                <a:solidFill>
                  <a:schemeClr val="bg1"/>
                </a:solidFill>
                <a:effectLst/>
              </a:rPr>
              <a:t>?</a:t>
            </a:r>
            <a:endParaRPr lang="sr-Cyrl-BA" dirty="0">
              <a:solidFill>
                <a:schemeClr val="bg1"/>
              </a:solidFill>
              <a:effectLst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700808"/>
            <a:ext cx="324036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113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3317354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Wave 1"/>
          <p:cNvSpPr/>
          <p:nvPr/>
        </p:nvSpPr>
        <p:spPr>
          <a:xfrm>
            <a:off x="1835696" y="620688"/>
            <a:ext cx="5184576" cy="914400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FF0000"/>
                </a:solidFill>
              </a:rPr>
              <a:t>КО ЈЕ НА СЛИЦИ</a:t>
            </a:r>
            <a:r>
              <a:rPr lang="en-US" sz="2800" dirty="0" smtClean="0">
                <a:solidFill>
                  <a:srgbClr val="FF0000"/>
                </a:solidFill>
              </a:rPr>
              <a:t> ?</a:t>
            </a:r>
            <a:endParaRPr lang="sr-Cyrl-BA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86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247964" y="836712"/>
            <a:ext cx="2664296" cy="170648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rgbClr val="002060"/>
                </a:solidFill>
              </a:rPr>
              <a:t>СТЕФАН  ЛАЗАРЕВИЋ</a:t>
            </a:r>
            <a:endParaRPr lang="sr-Cyrl-BA" sz="2400" b="1" dirty="0">
              <a:solidFill>
                <a:srgbClr val="002060"/>
              </a:solidFill>
            </a:endParaRPr>
          </a:p>
        </p:txBody>
      </p:sp>
      <p:sp>
        <p:nvSpPr>
          <p:cNvPr id="3" name="Wave 2"/>
          <p:cNvSpPr/>
          <p:nvPr/>
        </p:nvSpPr>
        <p:spPr>
          <a:xfrm>
            <a:off x="467544" y="-171400"/>
            <a:ext cx="2160240" cy="1202432"/>
          </a:xfrm>
          <a:prstGeom prst="wav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БИТКА КОД АНГОРЕ 1402</a:t>
            </a:r>
            <a:r>
              <a:rPr lang="sr-Cyrl-RS" sz="2400" dirty="0" smtClean="0"/>
              <a:t>.</a:t>
            </a:r>
            <a:endParaRPr lang="sr-Cyrl-BA" sz="2400" dirty="0"/>
          </a:p>
        </p:txBody>
      </p:sp>
      <p:sp>
        <p:nvSpPr>
          <p:cNvPr id="4" name="Flowchart: Punched Tape 3"/>
          <p:cNvSpPr/>
          <p:nvPr/>
        </p:nvSpPr>
        <p:spPr>
          <a:xfrm>
            <a:off x="395536" y="1124744"/>
            <a:ext cx="2232248" cy="1256928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ПОСТАЈЕ ДЕСПОТ</a:t>
            </a:r>
            <a:endParaRPr lang="sr-Cyrl-BA" sz="2400" b="1" dirty="0"/>
          </a:p>
        </p:txBody>
      </p:sp>
      <p:sp>
        <p:nvSpPr>
          <p:cNvPr id="5" name="Flowchart: Punched Tape 4"/>
          <p:cNvSpPr/>
          <p:nvPr/>
        </p:nvSpPr>
        <p:spPr>
          <a:xfrm>
            <a:off x="390346" y="2512023"/>
            <a:ext cx="2304256" cy="1656184"/>
          </a:xfrm>
          <a:prstGeom prst="flowChartPunchedTap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ПОСТАЈЕ УГАРСКИ ВАЗАЛ</a:t>
            </a:r>
            <a:endParaRPr lang="sr-Cyrl-BA" sz="2400" b="1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364504" y="4651734"/>
            <a:ext cx="1831232" cy="1513570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БЕОГРАД-ПРЕСТОНИЦА</a:t>
            </a:r>
            <a:endParaRPr lang="sr-Cyrl-BA" sz="2400" b="1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2483768" y="5204066"/>
            <a:ext cx="1872208" cy="1177262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dirty="0" smtClean="0"/>
              <a:t>ЧВРСТА ЦЕНТРАЛНА ВЛАСТ</a:t>
            </a:r>
            <a:endParaRPr lang="sr-Cyrl-BA" dirty="0"/>
          </a:p>
        </p:txBody>
      </p:sp>
      <p:sp>
        <p:nvSpPr>
          <p:cNvPr id="8" name="Rounded Rectangular Callout 7"/>
          <p:cNvSpPr/>
          <p:nvPr/>
        </p:nvSpPr>
        <p:spPr>
          <a:xfrm>
            <a:off x="5220072" y="4509120"/>
            <a:ext cx="2304256" cy="1728192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/>
              <a:t>НАСЛЕЂУЈЕ ОБЛАСТ КОСОВА И ЗЕТЕ</a:t>
            </a:r>
            <a:endParaRPr lang="sr-Cyrl-BA" sz="2400" b="1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2627784" y="692696"/>
            <a:ext cx="1620180" cy="58863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2" idx="1"/>
            <a:endCxn id="4" idx="3"/>
          </p:cNvCxnSpPr>
          <p:nvPr/>
        </p:nvCxnSpPr>
        <p:spPr>
          <a:xfrm flipH="1">
            <a:off x="2627784" y="1689956"/>
            <a:ext cx="1620180" cy="6325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2771800" y="2204864"/>
            <a:ext cx="1476164" cy="79553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2123728" y="2512023"/>
            <a:ext cx="2304256" cy="24034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635896" y="2543200"/>
            <a:ext cx="1368152" cy="254198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endCxn id="8" idx="0"/>
          </p:cNvCxnSpPr>
          <p:nvPr/>
        </p:nvCxnSpPr>
        <p:spPr>
          <a:xfrm>
            <a:off x="5940152" y="2543200"/>
            <a:ext cx="432048" cy="19659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890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/>
              <a:t>25.  </a:t>
            </a:r>
            <a:r>
              <a:rPr lang="sr-Cyrl-RS" dirty="0" smtClean="0"/>
              <a:t>НАЛАЗИ  СЕ НА ДУНАВУ И ПРЕСТОНИЦА ЈЕ СРПСКОГ ДЕСПОТА....</a:t>
            </a:r>
            <a:r>
              <a:rPr lang="en-US" dirty="0" smtClean="0"/>
              <a:t>?</a:t>
            </a:r>
            <a:endParaRPr lang="sr-Cyrl-BA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060848"/>
            <a:ext cx="8928992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654345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8686800" cy="267538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26. </a:t>
            </a:r>
            <a:r>
              <a:rPr lang="sr-Cyrl-RS" sz="4400" dirty="0" smtClean="0">
                <a:solidFill>
                  <a:schemeClr val="tx1"/>
                </a:solidFill>
              </a:rPr>
              <a:t>ЗВАЛА СЕ ИРИНА КАНТАКУЗИН А У НАРОДУ ЈЕ ПОЗНАТА КАО ....</a:t>
            </a:r>
            <a:r>
              <a:rPr lang="en-US" sz="4400" dirty="0" smtClean="0">
                <a:solidFill>
                  <a:schemeClr val="tx1"/>
                </a:solidFill>
              </a:rPr>
              <a:t>?</a:t>
            </a:r>
            <a:endParaRPr lang="sr-Cyrl-BA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19672" y="3933056"/>
            <a:ext cx="3672408" cy="1440160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r-Cyrl-RS" dirty="0" smtClean="0"/>
              <a:t>   </a:t>
            </a:r>
            <a:r>
              <a:rPr lang="sr-Cyrl-RS" sz="4000" dirty="0" smtClean="0">
                <a:solidFill>
                  <a:srgbClr val="002060"/>
                </a:solidFill>
              </a:rPr>
              <a:t>ПРОКЛЕТА  </a:t>
            </a:r>
            <a:r>
              <a:rPr lang="en-US" sz="4000" dirty="0" smtClean="0">
                <a:solidFill>
                  <a:srgbClr val="002060"/>
                </a:solidFill>
              </a:rPr>
              <a:t>           </a:t>
            </a:r>
            <a:r>
              <a:rPr lang="sr-Cyrl-RS" sz="4000" dirty="0" smtClean="0">
                <a:solidFill>
                  <a:srgbClr val="002060"/>
                </a:solidFill>
              </a:rPr>
              <a:t>ЈЕРИНА</a:t>
            </a:r>
            <a:endParaRPr lang="sr-Cyrl-BA" sz="4000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708920"/>
            <a:ext cx="3108970" cy="4071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503956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8579296" cy="2105744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27.   </a:t>
            </a:r>
            <a:r>
              <a:rPr lang="sr-Cyrl-RS" dirty="0" smtClean="0">
                <a:solidFill>
                  <a:schemeClr val="tx1"/>
                </a:solidFill>
              </a:rPr>
              <a:t>..срушио  је Византијско царство и заузео Цариград.....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sr-Cyrl-BA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4005064"/>
            <a:ext cx="4752528" cy="2520280"/>
          </a:xfr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endParaRPr lang="en-US" dirty="0" smtClean="0"/>
          </a:p>
          <a:p>
            <a:r>
              <a:rPr lang="sr-Cyrl-RS" sz="3600" dirty="0" smtClean="0">
                <a:solidFill>
                  <a:srgbClr val="92D050"/>
                </a:solidFill>
              </a:rPr>
              <a:t>СУЛТАН</a:t>
            </a:r>
            <a:r>
              <a:rPr lang="en-US" sz="3600" dirty="0" smtClean="0">
                <a:solidFill>
                  <a:srgbClr val="92D050"/>
                </a:solidFill>
              </a:rPr>
              <a:t>  </a:t>
            </a:r>
            <a:r>
              <a:rPr lang="sr-Cyrl-RS" sz="3600" dirty="0" smtClean="0">
                <a:solidFill>
                  <a:srgbClr val="92D050"/>
                </a:solidFill>
              </a:rPr>
              <a:t> МЕХМЕД</a:t>
            </a:r>
            <a:r>
              <a:rPr lang="en-US" sz="3600" dirty="0" smtClean="0">
                <a:solidFill>
                  <a:srgbClr val="92D050"/>
                </a:solidFill>
              </a:rPr>
              <a:t>  </a:t>
            </a:r>
            <a:r>
              <a:rPr lang="sr-Cyrl-RS" sz="3600" dirty="0" smtClean="0">
                <a:solidFill>
                  <a:srgbClr val="92D050"/>
                </a:solidFill>
              </a:rPr>
              <a:t> </a:t>
            </a:r>
            <a:r>
              <a:rPr lang="en-US" sz="3600" dirty="0" smtClean="0">
                <a:solidFill>
                  <a:srgbClr val="92D050"/>
                </a:solidFill>
              </a:rPr>
              <a:t>II</a:t>
            </a:r>
            <a:r>
              <a:rPr lang="sr-Cyrl-RS" sz="3600" dirty="0" smtClean="0">
                <a:solidFill>
                  <a:srgbClr val="92D050"/>
                </a:solidFill>
              </a:rPr>
              <a:t>  ОСВАЈАЧ</a:t>
            </a:r>
          </a:p>
          <a:p>
            <a:r>
              <a:rPr lang="sr-Cyrl-RS" sz="3600" dirty="0">
                <a:solidFill>
                  <a:srgbClr val="92D050"/>
                </a:solidFill>
              </a:rPr>
              <a:t> </a:t>
            </a:r>
            <a:r>
              <a:rPr lang="sr-Cyrl-RS" sz="3600" dirty="0" smtClean="0">
                <a:solidFill>
                  <a:srgbClr val="92D050"/>
                </a:solidFill>
              </a:rPr>
              <a:t>1453.година</a:t>
            </a:r>
            <a:endParaRPr lang="sr-Cyrl-BA" sz="3600" dirty="0">
              <a:solidFill>
                <a:srgbClr val="92D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492896"/>
            <a:ext cx="3778250" cy="4300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116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8686800" cy="2387352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000" dirty="0" smtClean="0">
                <a:solidFill>
                  <a:schemeClr val="tx1"/>
                </a:solidFill>
              </a:rPr>
              <a:t>28.  </a:t>
            </a:r>
            <a:r>
              <a:rPr lang="sr-Cyrl-RS" sz="4000" dirty="0" smtClean="0">
                <a:solidFill>
                  <a:schemeClr val="tx1"/>
                </a:solidFill>
              </a:rPr>
              <a:t>НАВЕДИ ТАЧАН ДАТУМ ПАДА СМЕДЕРЕВА ПОД ТУРСКУ ВЛАСТ.</a:t>
            </a:r>
            <a:endParaRPr lang="sr-Cyrl-BA" sz="40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3789040"/>
            <a:ext cx="3763888" cy="1800200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sr-Cyrl-RS" dirty="0" smtClean="0"/>
          </a:p>
          <a:p>
            <a:r>
              <a:rPr lang="sr-Cyrl-RS" sz="4000" dirty="0" smtClean="0"/>
              <a:t>20.ЈУН 1459.</a:t>
            </a:r>
            <a:endParaRPr lang="sr-Cyrl-BA" sz="4000" dirty="0"/>
          </a:p>
        </p:txBody>
      </p:sp>
    </p:spTree>
    <p:extLst>
      <p:ext uri="{BB962C8B-B14F-4D97-AF65-F5344CB8AC3E}">
        <p14:creationId xmlns:p14="http://schemas.microsoft.com/office/powerpoint/2010/main" val="1892665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980728"/>
            <a:ext cx="8229600" cy="221967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29. </a:t>
            </a:r>
            <a:r>
              <a:rPr lang="sr-Cyrl-RS" sz="4000" dirty="0" smtClean="0">
                <a:solidFill>
                  <a:srgbClr val="002060"/>
                </a:solidFill>
              </a:rPr>
              <a:t>КОЈЕ  ВЕЛИКАШКЕ ПОРОДИЦЕ СУ  НАМЕТНУЛЕ</a:t>
            </a:r>
            <a:r>
              <a:rPr lang="en-US" sz="4000" dirty="0" smtClean="0">
                <a:solidFill>
                  <a:srgbClr val="002060"/>
                </a:solidFill>
              </a:rPr>
              <a:t> </a:t>
            </a:r>
            <a:r>
              <a:rPr lang="sr-Cyrl-RS" sz="4000" dirty="0" smtClean="0">
                <a:solidFill>
                  <a:srgbClr val="002060"/>
                </a:solidFill>
              </a:rPr>
              <a:t>СВОЈУ ВЛАСТ  У БОСНИ </a:t>
            </a:r>
            <a:r>
              <a:rPr lang="en-US" sz="4000" dirty="0" smtClean="0">
                <a:solidFill>
                  <a:srgbClr val="002060"/>
                </a:solidFill>
              </a:rPr>
              <a:t>?</a:t>
            </a:r>
            <a:endParaRPr lang="sr-Cyrl-BA" sz="4000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077072"/>
            <a:ext cx="4824536" cy="252028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r-Cyrl-RS" sz="4000" dirty="0" smtClean="0">
                <a:solidFill>
                  <a:srgbClr val="FF0000"/>
                </a:solidFill>
              </a:rPr>
              <a:t>ПАВЛОВИЋИ</a:t>
            </a:r>
          </a:p>
          <a:p>
            <a:r>
              <a:rPr lang="sr-Cyrl-RS" sz="4000" dirty="0" smtClean="0">
                <a:solidFill>
                  <a:srgbClr val="FFFF00"/>
                </a:solidFill>
              </a:rPr>
              <a:t>ХРВАТИНИЋИ</a:t>
            </a:r>
          </a:p>
          <a:p>
            <a:r>
              <a:rPr lang="sr-Cyrl-RS" sz="4000" dirty="0" smtClean="0">
                <a:solidFill>
                  <a:srgbClr val="92D050"/>
                </a:solidFill>
              </a:rPr>
              <a:t>КОСАЧЕ</a:t>
            </a:r>
            <a:endParaRPr lang="sr-Cyrl-BA" sz="4000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8183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16632"/>
            <a:ext cx="8229600" cy="230425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002060"/>
                </a:solidFill>
              </a:rPr>
              <a:t>30.  </a:t>
            </a:r>
            <a:r>
              <a:rPr lang="sr-Cyrl-RS" dirty="0" smtClean="0">
                <a:solidFill>
                  <a:srgbClr val="002060"/>
                </a:solidFill>
              </a:rPr>
              <a:t>УЗЕО ЈЕ ТИТУЛУ ХЕРЦЕГА ОД СВЕТОГ САВЕ ....ЊЕГОВО ИМЕ ЈЕ </a:t>
            </a:r>
            <a:r>
              <a:rPr lang="en-US" dirty="0" smtClean="0">
                <a:solidFill>
                  <a:srgbClr val="002060"/>
                </a:solidFill>
              </a:rPr>
              <a:t>?</a:t>
            </a:r>
            <a:endParaRPr lang="sr-Cyrl-BA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3573016"/>
            <a:ext cx="4896544" cy="158417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sr-Cyrl-RS" sz="4000" dirty="0" smtClean="0">
                <a:solidFill>
                  <a:srgbClr val="002060"/>
                </a:solidFill>
              </a:rPr>
              <a:t>СТЕФАН ВУКЧИЋ  КОСАЧА</a:t>
            </a:r>
            <a:endParaRPr lang="sr-Cyrl-BA" sz="4000" dirty="0">
              <a:solidFill>
                <a:srgbClr val="00206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852936"/>
            <a:ext cx="273630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885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96" y="188640"/>
            <a:ext cx="8651304" cy="129614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r>
              <a:rPr lang="en-US" sz="4400" dirty="0" smtClean="0">
                <a:solidFill>
                  <a:schemeClr val="tx1"/>
                </a:solidFill>
              </a:rPr>
              <a:t>31.  </a:t>
            </a:r>
            <a:r>
              <a:rPr lang="sr-Cyrl-RS" sz="4400" dirty="0" smtClean="0">
                <a:solidFill>
                  <a:schemeClr val="tx1"/>
                </a:solidFill>
              </a:rPr>
              <a:t>ПОСЛЕДЊИ БОСАНСКИ КРАЉ ЈЕ БИО....</a:t>
            </a:r>
            <a:r>
              <a:rPr lang="en-US" sz="4400" dirty="0" smtClean="0">
                <a:solidFill>
                  <a:schemeClr val="tx1"/>
                </a:solidFill>
              </a:rPr>
              <a:t>?</a:t>
            </a:r>
            <a:endParaRPr lang="sr-Cyrl-BA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576" y="5229200"/>
            <a:ext cx="6356176" cy="115212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r-Cyrl-RS" sz="4000" dirty="0" smtClean="0">
                <a:solidFill>
                  <a:srgbClr val="002060"/>
                </a:solidFill>
              </a:rPr>
              <a:t>СТЕФАН   ТОМАШЕВИЋ</a:t>
            </a:r>
            <a:endParaRPr lang="sr-Cyrl-BA" sz="4000" dirty="0">
              <a:solidFill>
                <a:srgbClr val="00206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648671"/>
            <a:ext cx="2880320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2245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16632"/>
            <a:ext cx="7992888" cy="165618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b="1" dirty="0" smtClean="0">
                <a:solidFill>
                  <a:srgbClr val="7030A0"/>
                </a:solidFill>
              </a:rPr>
              <a:t>У  КОМ МАНАСТИРУ</a:t>
            </a:r>
            <a:r>
              <a:rPr lang="sr-Cyrl-RS" b="1" dirty="0" smtClean="0">
                <a:solidFill>
                  <a:srgbClr val="7030A0"/>
                </a:solidFill>
              </a:rPr>
              <a:t> </a:t>
            </a:r>
            <a:r>
              <a:rPr lang="sr-Cyrl-RS" sz="2800" b="1" dirty="0" smtClean="0">
                <a:solidFill>
                  <a:srgbClr val="7030A0"/>
                </a:solidFill>
              </a:rPr>
              <a:t>ЈЕ БИЛО СЕДИШТЕ АРХИЕПИСКОПИЈЕ</a:t>
            </a:r>
            <a:r>
              <a:rPr lang="en-US" sz="2800" b="1" dirty="0" smtClean="0">
                <a:solidFill>
                  <a:srgbClr val="7030A0"/>
                </a:solidFill>
              </a:rPr>
              <a:t> ?</a:t>
            </a:r>
            <a:r>
              <a:rPr lang="sr-Cyrl-RS" sz="2800" b="1" dirty="0" smtClean="0">
                <a:solidFill>
                  <a:srgbClr val="7030A0"/>
                </a:solidFill>
              </a:rPr>
              <a:t> </a:t>
            </a:r>
            <a:endParaRPr lang="sr-Cyrl-BA" sz="2800" b="1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04056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7759568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76672"/>
            <a:ext cx="8686800" cy="1512168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rgbClr val="002060"/>
                </a:solidFill>
              </a:rPr>
              <a:t>32.   </a:t>
            </a:r>
            <a:r>
              <a:rPr lang="sr-Cyrl-RS" sz="4400" dirty="0" smtClean="0">
                <a:solidFill>
                  <a:srgbClr val="002060"/>
                </a:solidFill>
              </a:rPr>
              <a:t>ОСНОВАО ЈЕ ПРВУ ЋИРИЛИЧКУ ШТАМПАРИЈУ...</a:t>
            </a:r>
            <a:r>
              <a:rPr lang="en-US" sz="4400" dirty="0" smtClean="0">
                <a:solidFill>
                  <a:srgbClr val="002060"/>
                </a:solidFill>
              </a:rPr>
              <a:t>?</a:t>
            </a:r>
            <a:endParaRPr lang="sr-Cyrl-BA" sz="4400" dirty="0">
              <a:solidFill>
                <a:srgbClr val="00206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1640" y="2492896"/>
            <a:ext cx="5852120" cy="936104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sr-Cyrl-RS" sz="4000" dirty="0" smtClean="0"/>
              <a:t>ЂУРАЂ   ЦРНОЈЕВИЋ</a:t>
            </a:r>
            <a:endParaRPr lang="sr-Cyrl-BA" sz="4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717032"/>
            <a:ext cx="4752528" cy="3050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3610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579296" cy="2016224"/>
          </a:xfr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en-US" sz="3600" dirty="0" smtClean="0">
                <a:solidFill>
                  <a:schemeClr val="tx1"/>
                </a:solidFill>
              </a:rPr>
              <a:t>33. </a:t>
            </a:r>
            <a:r>
              <a:rPr lang="sr-Cyrl-RS" sz="3600" dirty="0" smtClean="0">
                <a:solidFill>
                  <a:schemeClr val="tx1"/>
                </a:solidFill>
              </a:rPr>
              <a:t>НАВЕДИ ХРОНОЛОШКИМ РЕДОМ ГОДИНЕ ПАДА НАШИХ ЗЕМАЉА ПОД ТУРСКУ ВЛАСТ.</a:t>
            </a:r>
            <a:endParaRPr lang="sr-Cyrl-BA" sz="36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496" y="2564904"/>
            <a:ext cx="5184576" cy="410445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/>
          <a:lstStyle/>
          <a:p>
            <a:endParaRPr lang="sr-Cyrl-RS" dirty="0" smtClean="0"/>
          </a:p>
          <a:p>
            <a:r>
              <a:rPr lang="sr-Cyrl-RS" sz="2800" b="1" dirty="0"/>
              <a:t> </a:t>
            </a:r>
            <a:r>
              <a:rPr lang="sr-Cyrl-RS" sz="2800" b="1" dirty="0" smtClean="0"/>
              <a:t>* 1371.година- Македонија</a:t>
            </a:r>
          </a:p>
          <a:p>
            <a:endParaRPr lang="sr-Cyrl-RS" sz="2800" b="1" dirty="0"/>
          </a:p>
          <a:p>
            <a:r>
              <a:rPr lang="sr-Cyrl-RS" sz="2800" b="1" dirty="0" smtClean="0"/>
              <a:t> * 1459. година – Србија</a:t>
            </a:r>
          </a:p>
          <a:p>
            <a:pPr marL="416052" indent="-342900">
              <a:buFont typeface="Arial" charset="0"/>
              <a:buChar char="•"/>
            </a:pPr>
            <a:endParaRPr lang="sr-Cyrl-RS" sz="2800" b="1" dirty="0"/>
          </a:p>
          <a:p>
            <a:r>
              <a:rPr lang="sr-Cyrl-RS" sz="2800" b="1" dirty="0"/>
              <a:t> </a:t>
            </a:r>
            <a:r>
              <a:rPr lang="sr-Cyrl-RS" sz="2800" b="1" dirty="0" smtClean="0"/>
              <a:t> *1463. година - Босна</a:t>
            </a:r>
          </a:p>
          <a:p>
            <a:pPr marL="416052" indent="-342900">
              <a:buFont typeface="Arial" charset="0"/>
              <a:buChar char="•"/>
            </a:pPr>
            <a:endParaRPr lang="sr-Cyrl-RS" sz="2800" b="1" dirty="0"/>
          </a:p>
          <a:p>
            <a:r>
              <a:rPr lang="sr-Cyrl-RS" sz="2800" b="1" dirty="0" smtClean="0"/>
              <a:t>  * 1496.година- Црна Гора</a:t>
            </a:r>
            <a:endParaRPr lang="sr-Cyrl-BA" sz="2800" b="1" dirty="0"/>
          </a:p>
        </p:txBody>
      </p:sp>
    </p:spTree>
    <p:extLst>
      <p:ext uri="{BB962C8B-B14F-4D97-AF65-F5344CB8AC3E}">
        <p14:creationId xmlns:p14="http://schemas.microsoft.com/office/powerpoint/2010/main" val="3715760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solidFill>
                  <a:srgbClr val="FF0000"/>
                </a:solidFill>
              </a:rPr>
              <a:t>ДОМАЋИ  ЗАДАТАК</a:t>
            </a:r>
            <a:endParaRPr lang="sr-Cyrl-BA" dirty="0">
              <a:solidFill>
                <a:srgbClr val="FF0000"/>
              </a:solidFill>
            </a:endParaRPr>
          </a:p>
        </p:txBody>
      </p:sp>
      <p:sp>
        <p:nvSpPr>
          <p:cNvPr id="3" name="Horizontal Scroll 2"/>
          <p:cNvSpPr/>
          <p:nvPr/>
        </p:nvSpPr>
        <p:spPr>
          <a:xfrm>
            <a:off x="251520" y="2060848"/>
            <a:ext cx="5904656" cy="160933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ИСТРАЖИ</a:t>
            </a:r>
            <a:r>
              <a:rPr lang="en-US" sz="2800" dirty="0" smtClean="0">
                <a:solidFill>
                  <a:srgbClr val="002060"/>
                </a:solidFill>
              </a:rPr>
              <a:t>: </a:t>
            </a:r>
            <a:r>
              <a:rPr lang="sr-Cyrl-RS" sz="2800" dirty="0" smtClean="0">
                <a:solidFill>
                  <a:srgbClr val="002060"/>
                </a:solidFill>
              </a:rPr>
              <a:t>ИСХРАНА СРПСКОГ НАРОДА  У СРЕДЊЕМ ВЕКУ</a:t>
            </a:r>
            <a:endParaRPr lang="sr-Cyrl-BA" sz="2800" dirty="0">
              <a:solidFill>
                <a:srgbClr val="002060"/>
              </a:solidFill>
            </a:endParaRPr>
          </a:p>
        </p:txBody>
      </p:sp>
      <p:sp>
        <p:nvSpPr>
          <p:cNvPr id="4" name="Horizontal Scroll 3"/>
          <p:cNvSpPr/>
          <p:nvPr/>
        </p:nvSpPr>
        <p:spPr>
          <a:xfrm>
            <a:off x="179512" y="4941168"/>
            <a:ext cx="5976664" cy="1609336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800" dirty="0" smtClean="0">
                <a:solidFill>
                  <a:srgbClr val="002060"/>
                </a:solidFill>
              </a:rPr>
              <a:t>КОЈЕ СУ ПОСЛЕДИЦЕ ТУРСКИХ ОСВАЈАЊА НА БАЛКАНУ </a:t>
            </a:r>
            <a:r>
              <a:rPr lang="en-US" sz="2800" dirty="0" smtClean="0">
                <a:solidFill>
                  <a:srgbClr val="002060"/>
                </a:solidFill>
              </a:rPr>
              <a:t>?</a:t>
            </a:r>
            <a:endParaRPr lang="sr-Cyrl-BA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9299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99392"/>
            <a:ext cx="9217024" cy="6912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81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unched Tape 1"/>
          <p:cNvSpPr/>
          <p:nvPr/>
        </p:nvSpPr>
        <p:spPr>
          <a:xfrm>
            <a:off x="323528" y="0"/>
            <a:ext cx="8280920" cy="2348880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3200" b="1" dirty="0" smtClean="0"/>
              <a:t>НАВЕДИ  ИМЕ  ПРВОГ СРПСКОГ КРАЉА  И  ПРВОГ  СРПСКОГ  ЦАРА</a:t>
            </a:r>
            <a:endParaRPr lang="sr-Cyrl-BA" sz="3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48" y="2636912"/>
            <a:ext cx="2743200" cy="383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488" y="2636912"/>
            <a:ext cx="2520280" cy="3797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8929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lowchart: Punched Tape 2"/>
          <p:cNvSpPr/>
          <p:nvPr/>
        </p:nvSpPr>
        <p:spPr>
          <a:xfrm>
            <a:off x="251520" y="0"/>
            <a:ext cx="8568952" cy="2420888"/>
          </a:xfrm>
          <a:prstGeom prst="flowChartPunchedTap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r-Cyrl-RS" sz="2800" b="1" dirty="0" smtClean="0"/>
              <a:t>КОЈЕ ГОДИНЕ СЕ СРПСКА ЦРКВА УЗДИЖЕ НА РАНГ АРХИЕПИСКОПИЈЕ А КОЈЕ ГОДИНЕ  НА РАНГ ПАТРИЈАРШИЈЕ</a:t>
            </a:r>
            <a:r>
              <a:rPr lang="en-US" sz="2800" b="1" dirty="0" smtClean="0"/>
              <a:t>?</a:t>
            </a:r>
            <a:endParaRPr lang="sr-Cyrl-BA" sz="2800" b="1" dirty="0"/>
          </a:p>
        </p:txBody>
      </p:sp>
      <p:sp>
        <p:nvSpPr>
          <p:cNvPr id="2" name="Horizontal Scroll 1"/>
          <p:cNvSpPr/>
          <p:nvPr/>
        </p:nvSpPr>
        <p:spPr>
          <a:xfrm>
            <a:off x="611560" y="3573016"/>
            <a:ext cx="3168352" cy="1609336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1219.</a:t>
            </a:r>
            <a:endParaRPr lang="sr-Cyrl-BA" sz="4400" b="1" dirty="0"/>
          </a:p>
        </p:txBody>
      </p:sp>
      <p:sp>
        <p:nvSpPr>
          <p:cNvPr id="4" name="Horizontal Scroll 3"/>
          <p:cNvSpPr/>
          <p:nvPr/>
        </p:nvSpPr>
        <p:spPr>
          <a:xfrm>
            <a:off x="4860032" y="3429000"/>
            <a:ext cx="3096344" cy="1656184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/>
              <a:t>1346.</a:t>
            </a:r>
            <a:endParaRPr lang="sr-Cyrl-BA" sz="4400" b="1" dirty="0"/>
          </a:p>
        </p:txBody>
      </p:sp>
    </p:spTree>
    <p:extLst>
      <p:ext uri="{BB962C8B-B14F-4D97-AF65-F5344CB8AC3E}">
        <p14:creationId xmlns:p14="http://schemas.microsoft.com/office/powerpoint/2010/main" val="323270178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2321768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sr-Cyrl-RS" dirty="0" smtClean="0"/>
              <a:t>  </a:t>
            </a:r>
            <a:r>
              <a:rPr lang="sr-Cyrl-RS" dirty="0" smtClean="0">
                <a:solidFill>
                  <a:srgbClr val="FF0000"/>
                </a:solidFill>
              </a:rPr>
              <a:t>1. </a:t>
            </a:r>
            <a:r>
              <a:rPr lang="sr-Cyrl-RS" dirty="0" smtClean="0">
                <a:solidFill>
                  <a:srgbClr val="FF0000"/>
                </a:solidFill>
                <a:effectLst/>
              </a:rPr>
              <a:t>У </a:t>
            </a:r>
            <a:r>
              <a:rPr lang="en-US" dirty="0" smtClean="0">
                <a:solidFill>
                  <a:srgbClr val="FF0000"/>
                </a:solidFill>
                <a:effectLst/>
              </a:rPr>
              <a:t>  </a:t>
            </a:r>
            <a:r>
              <a:rPr lang="sr-Cyrl-RS" dirty="0" smtClean="0">
                <a:solidFill>
                  <a:srgbClr val="FF0000"/>
                </a:solidFill>
                <a:effectLst/>
              </a:rPr>
              <a:t>КОМ </a:t>
            </a:r>
            <a:r>
              <a:rPr lang="en-US" dirty="0" smtClean="0">
                <a:solidFill>
                  <a:srgbClr val="FF0000"/>
                </a:solidFill>
                <a:effectLst/>
              </a:rPr>
              <a:t> </a:t>
            </a:r>
            <a:r>
              <a:rPr lang="sr-Cyrl-RS" dirty="0" smtClean="0">
                <a:solidFill>
                  <a:srgbClr val="FF0000"/>
                </a:solidFill>
                <a:effectLst/>
              </a:rPr>
              <a:t>ВЕКУ ОСМАНЛИЈЕ</a:t>
            </a:r>
            <a:r>
              <a:rPr lang="en-US" dirty="0" smtClean="0">
                <a:solidFill>
                  <a:srgbClr val="FF0000"/>
                </a:solidFill>
                <a:effectLst/>
              </a:rPr>
              <a:t> </a:t>
            </a:r>
            <a:r>
              <a:rPr lang="sr-Cyrl-RS" dirty="0" smtClean="0">
                <a:solidFill>
                  <a:srgbClr val="FF0000"/>
                </a:solidFill>
                <a:effectLst/>
              </a:rPr>
              <a:t> ДОЛАЗЕ НА  ТЛО </a:t>
            </a:r>
            <a:r>
              <a:rPr lang="en-US" dirty="0" smtClean="0">
                <a:solidFill>
                  <a:srgbClr val="FF0000"/>
                </a:solidFill>
                <a:effectLst/>
              </a:rPr>
              <a:t> </a:t>
            </a:r>
            <a:r>
              <a:rPr lang="sr-Cyrl-RS" dirty="0" smtClean="0">
                <a:solidFill>
                  <a:srgbClr val="FF0000"/>
                </a:solidFill>
                <a:effectLst/>
              </a:rPr>
              <a:t>ЕВРОПЕ</a:t>
            </a:r>
            <a:r>
              <a:rPr lang="en-US" dirty="0" smtClean="0">
                <a:solidFill>
                  <a:srgbClr val="FF0000"/>
                </a:solidFill>
                <a:effectLst/>
              </a:rPr>
              <a:t> ?</a:t>
            </a:r>
            <a:endParaRPr lang="sr-Cyrl-BA" dirty="0">
              <a:solidFill>
                <a:srgbClr val="FF0000"/>
              </a:solidFill>
              <a:effectLst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47664" y="2852936"/>
            <a:ext cx="7086600" cy="3888432"/>
          </a:xfrm>
        </p:spPr>
        <p:txBody>
          <a:bodyPr>
            <a:noAutofit/>
          </a:bodyPr>
          <a:lstStyle/>
          <a:p>
            <a:pPr marL="416052" indent="-342900">
              <a:buFont typeface="Arial" charset="0"/>
              <a:buChar char="•"/>
            </a:pPr>
            <a:r>
              <a:rPr lang="en-US" sz="4400" b="1" dirty="0" smtClean="0"/>
              <a:t>*12. </a:t>
            </a:r>
            <a:r>
              <a:rPr lang="sr-Cyrl-RS" sz="4400" b="1" dirty="0" smtClean="0"/>
              <a:t>век</a:t>
            </a:r>
            <a:endParaRPr lang="en-US" sz="4400" b="1" dirty="0" smtClean="0"/>
          </a:p>
          <a:p>
            <a:pPr marL="416052" indent="-342900">
              <a:buFont typeface="Arial" charset="0"/>
              <a:buChar char="•"/>
            </a:pPr>
            <a:endParaRPr lang="en-US" sz="4400" b="1" dirty="0"/>
          </a:p>
          <a:p>
            <a:pPr marL="416052" indent="-342900">
              <a:buFont typeface="Arial" charset="0"/>
              <a:buChar char="•"/>
            </a:pPr>
            <a:r>
              <a:rPr lang="en-US" sz="4400" b="1" dirty="0" smtClean="0"/>
              <a:t>*13</a:t>
            </a:r>
            <a:r>
              <a:rPr lang="sr-Cyrl-RS" sz="4400" b="1" dirty="0" smtClean="0"/>
              <a:t>.век</a:t>
            </a:r>
            <a:endParaRPr lang="en-US" sz="4400" b="1" dirty="0" smtClean="0"/>
          </a:p>
          <a:p>
            <a:pPr marL="416052" indent="-342900">
              <a:buFont typeface="Arial" charset="0"/>
              <a:buChar char="•"/>
            </a:pPr>
            <a:endParaRPr lang="en-US" sz="4400" b="1" dirty="0"/>
          </a:p>
          <a:p>
            <a:pPr marL="416052" indent="-342900">
              <a:buFont typeface="Arial" charset="0"/>
              <a:buChar char="•"/>
            </a:pPr>
            <a:r>
              <a:rPr lang="en-US" sz="4400" b="1" dirty="0" smtClean="0"/>
              <a:t>*14</a:t>
            </a:r>
            <a:r>
              <a:rPr lang="sr-Cyrl-RS" sz="4400" b="1" dirty="0" smtClean="0"/>
              <a:t>.век</a:t>
            </a:r>
            <a:endParaRPr lang="sr-Cyrl-BA" sz="4400" b="1" dirty="0"/>
          </a:p>
        </p:txBody>
      </p:sp>
    </p:spTree>
    <p:extLst>
      <p:ext uri="{BB962C8B-B14F-4D97-AF65-F5344CB8AC3E}">
        <p14:creationId xmlns:p14="http://schemas.microsoft.com/office/powerpoint/2010/main" val="203891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/>
              <a:t>2. КАКО  СЕ ЗВАЛА ДРЖАВА ОД  ЧИЈИХ ДЕЛОВА ЈЕ НАСТАЛО ОСМАНСКО ЦАРСТВО</a:t>
            </a:r>
            <a:r>
              <a:rPr lang="en-US" dirty="0" smtClean="0"/>
              <a:t> ?</a:t>
            </a:r>
            <a:endParaRPr lang="sr-Cyrl-B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8784976" cy="4334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1494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2030" y="116632"/>
            <a:ext cx="8229600" cy="1872208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sr-Cyrl-RS" dirty="0" smtClean="0">
                <a:solidFill>
                  <a:srgbClr val="0070C0"/>
                </a:solidFill>
              </a:rPr>
              <a:t>3. У  ЧЕМУ  СЕ ОГЛЕДАЛА МОЋ  ОСМАНСКОГ</a:t>
            </a:r>
            <a:r>
              <a:rPr lang="en-US" dirty="0" smtClean="0">
                <a:solidFill>
                  <a:srgbClr val="0070C0"/>
                </a:solidFill>
              </a:rPr>
              <a:t/>
            </a:r>
            <a:br>
              <a:rPr lang="en-US" dirty="0" smtClean="0">
                <a:solidFill>
                  <a:srgbClr val="0070C0"/>
                </a:solidFill>
              </a:rPr>
            </a:br>
            <a:r>
              <a:rPr lang="sr-Cyrl-RS" dirty="0" smtClean="0">
                <a:solidFill>
                  <a:srgbClr val="0070C0"/>
                </a:solidFill>
              </a:rPr>
              <a:t> ЦАРСТВА </a:t>
            </a:r>
            <a:r>
              <a:rPr lang="en-US" dirty="0" smtClean="0">
                <a:solidFill>
                  <a:srgbClr val="0070C0"/>
                </a:solidFill>
              </a:rPr>
              <a:t>?</a:t>
            </a:r>
            <a:endParaRPr lang="sr-Cyrl-BA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2420888"/>
            <a:ext cx="5792688" cy="316835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   </a:t>
            </a:r>
            <a:r>
              <a:rPr lang="sr-Cyrl-RS" b="1" dirty="0" smtClean="0">
                <a:solidFill>
                  <a:srgbClr val="002060"/>
                </a:solidFill>
              </a:rPr>
              <a:t>А </a:t>
            </a:r>
            <a:r>
              <a:rPr lang="en-US" b="1" dirty="0" smtClean="0">
                <a:solidFill>
                  <a:srgbClr val="002060"/>
                </a:solidFill>
              </a:rPr>
              <a:t>)</a:t>
            </a:r>
            <a:r>
              <a:rPr lang="sr-Cyrl-RS" b="1" dirty="0" smtClean="0">
                <a:solidFill>
                  <a:srgbClr val="002060"/>
                </a:solidFill>
              </a:rPr>
              <a:t>  РУДНИЦИМА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sr-Cyrl-RS" b="1" dirty="0" smtClean="0">
              <a:solidFill>
                <a:srgbClr val="002060"/>
              </a:solidFill>
            </a:endParaRPr>
          </a:p>
          <a:p>
            <a:r>
              <a:rPr lang="sr-Cyrl-RS" b="1" dirty="0" smtClean="0">
                <a:solidFill>
                  <a:srgbClr val="002060"/>
                </a:solidFill>
              </a:rPr>
              <a:t>Б </a:t>
            </a:r>
            <a:r>
              <a:rPr lang="en-US" b="1" dirty="0" smtClean="0">
                <a:solidFill>
                  <a:srgbClr val="002060"/>
                </a:solidFill>
              </a:rPr>
              <a:t>)  </a:t>
            </a:r>
            <a:r>
              <a:rPr lang="sr-Cyrl-RS" b="1" dirty="0" smtClean="0">
                <a:solidFill>
                  <a:srgbClr val="002060"/>
                </a:solidFill>
              </a:rPr>
              <a:t>ЗЕМЉИ</a:t>
            </a:r>
            <a:endParaRPr lang="en-US" b="1" dirty="0" smtClean="0">
              <a:solidFill>
                <a:srgbClr val="002060"/>
              </a:solidFill>
            </a:endParaRPr>
          </a:p>
          <a:p>
            <a:endParaRPr lang="sr-Cyrl-RS" b="1" dirty="0" smtClean="0">
              <a:solidFill>
                <a:srgbClr val="002060"/>
              </a:solidFill>
            </a:endParaRPr>
          </a:p>
          <a:p>
            <a:r>
              <a:rPr lang="sr-Cyrl-RS" b="1" dirty="0" smtClean="0">
                <a:solidFill>
                  <a:srgbClr val="002060"/>
                </a:solidFill>
              </a:rPr>
              <a:t>Ц</a:t>
            </a:r>
            <a:r>
              <a:rPr lang="en-US" b="1" dirty="0" smtClean="0">
                <a:solidFill>
                  <a:srgbClr val="002060"/>
                </a:solidFill>
              </a:rPr>
              <a:t> )</a:t>
            </a:r>
            <a:r>
              <a:rPr lang="sr-Cyrl-RS" b="1" dirty="0" smtClean="0">
                <a:solidFill>
                  <a:srgbClr val="002060"/>
                </a:solidFill>
              </a:rPr>
              <a:t> 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sr-Cyrl-RS" b="1" dirty="0" smtClean="0">
                <a:solidFill>
                  <a:srgbClr val="002060"/>
                </a:solidFill>
              </a:rPr>
              <a:t>ВОЈСЦИ</a:t>
            </a:r>
          </a:p>
          <a:p>
            <a:r>
              <a:rPr lang="sr-Cyrl-RS" dirty="0" smtClean="0"/>
              <a:t> </a:t>
            </a:r>
            <a:endParaRPr lang="sr-Cyrl-BA" dirty="0"/>
          </a:p>
        </p:txBody>
      </p:sp>
    </p:spTree>
    <p:extLst>
      <p:ext uri="{BB962C8B-B14F-4D97-AF65-F5344CB8AC3E}">
        <p14:creationId xmlns:p14="http://schemas.microsoft.com/office/powerpoint/2010/main" val="2844487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500</TotalTime>
  <Words>609</Words>
  <Application>Microsoft Office PowerPoint</Application>
  <PresentationFormat>On-screen Show (4:3)</PresentationFormat>
  <Paragraphs>142</Paragraphs>
  <Slides>43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Apex</vt:lpstr>
      <vt:lpstr>ПРОВЕРА  ЗНАЊА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1. У   КОМ  ВЕКУ ОСМАНЛИЈЕ  ДОЛАЗЕ НА  ТЛО  ЕВРОПЕ ?</vt:lpstr>
      <vt:lpstr>2. КАКО  СЕ ЗВАЛА ДРЖАВА ОД  ЧИЈИХ ДЕЛОВА ЈЕ НАСТАЛО ОСМАНСКО ЦАРСТВО ?</vt:lpstr>
      <vt:lpstr>3. У  ЧЕМУ  СЕ ОГЛЕДАЛА МОЋ  ОСМАНСКОГ  ЦАРСТВА ?</vt:lpstr>
      <vt:lpstr>4.  …не диж  на ме руку сине ако своје јаде знадеш мајка сам ти јер препознах изнад усне младеж...  О коме говоре стихови ?  </vt:lpstr>
      <vt:lpstr>5. КАКО СЕ ДЕЛИЛА ТУРСКА                      ВОЈСКА ?</vt:lpstr>
      <vt:lpstr>6. НАВЕДИ ОБЛАСТИ КОЈИМА СУ ВЛАДАЛИ:</vt:lpstr>
      <vt:lpstr>7. КАДА ЈЕ БИЛА МАРИЧКА БИТКА И КОЈА ЈЕ ПОСЛЕДИЦА?</vt:lpstr>
      <vt:lpstr>8. КАДА ЈЕ БИЛА КОСОВСКА БИТКА И КОЈА ЈЕ ПОСЛЕДИЦА ?</vt:lpstr>
      <vt:lpstr>9. ДА  ЛИ  ЈЕ ВУК  БРАНКОВИЋ  БИО ИЗДАЈНИК ИЛИ НЕ....?</vt:lpstr>
      <vt:lpstr>10. КОЈУ  ОБАВЕЗУ  СУ ИМАЛИ  ТУРСКИ  ВАЗАЛИ ? </vt:lpstr>
      <vt:lpstr>11. ДОБИО ЈЕ НОБЕЛОВУ НАГРАДУ ЗА  ДЕЛО “ НА ДРИНИ ЋУПРИЈА “</vt:lpstr>
      <vt:lpstr>12. ОБЈАСНИ  ПОЈМОВЕ:</vt:lpstr>
      <vt:lpstr>13. У КОЈИМ БИТКАМА  ЈЕ УЧЕСТВОВАО  СТЕФАН  ЛАЗАРЕВИЋ  КАО ТУРСКИ ВАЗАЛ ?</vt:lpstr>
      <vt:lpstr>  14.  Српска Деспотовина је основана:</vt:lpstr>
      <vt:lpstr>15.  AНГОРА  ЈЕ  ДАНАШЊИ ГРАД.....?</vt:lpstr>
      <vt:lpstr>16. У  КОЈОЈ   ДАНАШЊОЈ ДРЖАВИ   СЕ   НАЛАЗИ НИКОПОЉЕ ?</vt:lpstr>
      <vt:lpstr>17.  НА  ПРОСТОРУ КОЈЕ ДАНАШЊЕ   ДРЖАВЕ   СЕ ОДИГРАЛА   БИТКА   НА РОВИНАМА ?</vt:lpstr>
      <vt:lpstr>18. ЗВАЛИ СУ ГА   “ГВОЗДЕНИ  ЋОПАВКО” А ЊЕГОВО ИМЕ ЈЕ....</vt:lpstr>
      <vt:lpstr>19. ТАМЕРЛАН ПОРЕД УХАПШЕНОГ СУЛТАНА БАЈАЗИТА..</vt:lpstr>
      <vt:lpstr>20. ПРЕСТОНИЦА  СТЕФАНА ЛАЗАРЕВИЋА ЈЕ....?</vt:lpstr>
      <vt:lpstr>21. КОЈЕ  ОБЛАСТИ  ДОБИЈА СТЕФАН ЛАЗАРЕВИЋ ОД УГАРСКОГ КРАЉА  ЖИГМУНДА?</vt:lpstr>
      <vt:lpstr>22. КОЈИ ЈЕ ОВО  МАНАСТИР И ЧИЈА ЈЕ ЗАДУЖБИНА ?</vt:lpstr>
      <vt:lpstr>23. НАВЕДИ  НАЈЗНАЧАЈНИЈА ДЕЛА ДЕСПОТА  СТЕФАНА ЛАЗАРЕВИЋА</vt:lpstr>
      <vt:lpstr>24.  КАКО СЕ ЗВАО БИОГРАФ СТЕФАНА ЛАЗАРЕВИЋА ?</vt:lpstr>
      <vt:lpstr>PowerPoint Presentation</vt:lpstr>
      <vt:lpstr>PowerPoint Presentation</vt:lpstr>
      <vt:lpstr>25.  НАЛАЗИ  СЕ НА ДУНАВУ И ПРЕСТОНИЦА ЈЕ СРПСКОГ ДЕСПОТА....?</vt:lpstr>
      <vt:lpstr>26. ЗВАЛА СЕ ИРИНА КАНТАКУЗИН А У НАРОДУ ЈЕ ПОЗНАТА КАО ....?</vt:lpstr>
      <vt:lpstr>27.   ..срушио  је Византијско царство и заузео Цариград.....?</vt:lpstr>
      <vt:lpstr>28.  НАВЕДИ ТАЧАН ДАТУМ ПАДА СМЕДЕРЕВА ПОД ТУРСКУ ВЛАСТ.</vt:lpstr>
      <vt:lpstr>29. КОЈЕ  ВЕЛИКАШКЕ ПОРОДИЦЕ СУ  НАМЕТНУЛЕ СВОЈУ ВЛАСТ  У БОСНИ ?</vt:lpstr>
      <vt:lpstr>30.  УЗЕО ЈЕ ТИТУЛУ ХЕРЦЕГА ОД СВЕТОГ САВЕ ....ЊЕГОВО ИМЕ ЈЕ ?</vt:lpstr>
      <vt:lpstr>31.  ПОСЛЕДЊИ БОСАНСКИ КРАЉ ЈЕ БИО....?</vt:lpstr>
      <vt:lpstr>32.   ОСНОВАО ЈЕ ПРВУ ЋИРИЛИЧКУ ШТАМПАРИЈУ...?</vt:lpstr>
      <vt:lpstr>33. НАВЕДИ ХРОНОЛОШКИМ РЕДОМ ГОДИНЕ ПАДА НАШИХ ЗЕМАЉА ПОД ТУРСКУ ВЛАСТ.</vt:lpstr>
      <vt:lpstr>ДОМАЋИ  ЗАДАТАК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ПРОВЕРА  ЗНАЊА</dc:title>
  <dc:creator>Jova</dc:creator>
  <cp:lastModifiedBy>Jova</cp:lastModifiedBy>
  <cp:revision>53</cp:revision>
  <dcterms:created xsi:type="dcterms:W3CDTF">2017-04-17T17:40:41Z</dcterms:created>
  <dcterms:modified xsi:type="dcterms:W3CDTF">2017-05-08T14:19:55Z</dcterms:modified>
</cp:coreProperties>
</file>